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238" r:id="rId3"/>
    <p:sldId id="1276" r:id="rId4"/>
    <p:sldId id="1242" r:id="rId5"/>
    <p:sldId id="1277" r:id="rId6"/>
    <p:sldId id="1278" r:id="rId7"/>
    <p:sldId id="1280" r:id="rId8"/>
    <p:sldId id="1281" r:id="rId9"/>
    <p:sldId id="1283" r:id="rId10"/>
    <p:sldId id="1282" r:id="rId11"/>
    <p:sldId id="1279" r:id="rId12"/>
    <p:sldId id="1284" r:id="rId13"/>
    <p:sldId id="1259" r:id="rId14"/>
    <p:sldId id="1273" r:id="rId15"/>
    <p:sldId id="1274" r:id="rId16"/>
    <p:sldId id="1285" r:id="rId17"/>
    <p:sldId id="1286" r:id="rId18"/>
    <p:sldId id="1287" r:id="rId19"/>
    <p:sldId id="1263" r:id="rId20"/>
    <p:sldId id="1264" r:id="rId21"/>
    <p:sldId id="1288" r:id="rId22"/>
    <p:sldId id="1289" r:id="rId23"/>
    <p:sldId id="1267" r:id="rId24"/>
    <p:sldId id="1269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3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War and peace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Developing ideas &amp; Presenting ideas</a:t>
            </a:r>
            <a:endParaRPr lang="zh-CN" altLang="en-US" sz="3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当作家回到家里看到他虚弱的母亲时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他忍不住流下了眼泪。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在这个激动人心的活动中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任何一个游客都可以和当地人一起伸出双臂欢呼。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我本来可以准时到达的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但我乘坐的火车在途中被耽搁了。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document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稍等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我查下文件。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别半途而废。坚持你的目标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你就会成功。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937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称作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查阅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谈到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提及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指的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2856"/>
            <a:ext cx="11593288" cy="230425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romantically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academic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纵观历史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世界上伟大的思想家经常相当浪漫地把他们的学术斗争称为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251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48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dictionary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如果你不知道这个词的确切意思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你可以查字典。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当你准备考试时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你的笔记是很好的参考资料。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我们已达成协议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不再提及此事。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referring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ailable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当时的趋势是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便士报纸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指的是向公众广泛提供的报纸。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725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5365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442768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 is no wonder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 many</a:t>
                </a:r>
                <a:r>
                  <a:rPr lang="zh-CN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if not most</a:t>
                </a:r>
                <a:r>
                  <a:rPr lang="zh-CN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𝐂𝐡𝐢𝐧𝐚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’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𝐥𝐞𝐚𝐝𝐢𝐧𝐠𝐬𝐜𝐡𝐨𝐥𝐚𝐫𝐬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𝐚𝐧𝐝𝐬𝐜𝐢𝐞𝐧𝐭𝐢𝐬𝐭𝐬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𝐞𝐦𝐞𝐫𝐠𝐞𝐝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主语从句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 Lianda</a:t>
                </a:r>
                <a:r>
                  <a:rPr lang="zh-CN" altLang="zh-CN" b="1" smtClean="0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F081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𝐢𝐧𝐜𝐥𝐮𝐝𝐢𝐧𝐠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𝐭𝐡𝐞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𝐭𝐰𝐨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𝐍𝐨𝐛𝐞𝐥</m:t>
                        </m:r>
                        <m: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𝐏𝐫𝐢𝐳𝐞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𝐰𝐢𝐧𝐧𝐢𝐧𝐠</m:t>
                        </m:r>
                        <m:r>
                          <a:rPr lang="en-US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AEEF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介词短语作状语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physicists</a:t>
                </a:r>
                <a:r>
                  <a:rPr lang="zh-CN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Yang Zhenning and Li Zhengdao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B0F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难怪即使不是大多数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但也有许多中国领先的学者和科学家都是联大出身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包括两位诺贝尔奖得主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物理学家杨振宁和李政道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4427687"/>
              </a:xfrm>
              <a:blipFill>
                <a:blip r:embed="rId3"/>
                <a:stretch>
                  <a:fillRect l="-796" r="-849" b="-1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主谓一致</a:t>
            </a: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主谓一致是指主语和谓语在人称和数上要保持一致，主语的单复数形式决定了谓语动词的单复数形式。主谓一致基本上遵循三个原则，即语法一致原则，意义一致原则和就近原则。集体名词作主语时，句子的谓语动词形式上遵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意义一致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的原则，即不管主语的形式是单数还是复数，主语在意义上的单复数决定了谓语动词的单复数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.eps" descr="id:2147487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764704"/>
            <a:ext cx="4862830" cy="5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35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committee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等集体名词时，谓语动词的单复数形式要根据主语所指的意义而定：如果表示整体概念，谓语动词用单数形式；如果表示一个一个的成员，谓语动词用复数形式。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公司是去年成立的。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这家公司的成员大都是年轻人。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下个月他家就要搬到北京去了。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他的家人都喜欢看电视、购物和游泳。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cattle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poultry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）等集体名词时，谓语动词一般用复数。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警察正在寻找那个失踪的孩子。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cattle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牛晚上被关起来。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compasses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scissors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等名词时，谓语动词常用复数形式。但如果主语是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of/type of/pair of/amount of/quantity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时，谓语动词的形式须依照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quantity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的数而确定。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我的眼镜丢了。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那双鞋是我的。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879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731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Japanese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等单复数同形的名词时，谓语动词要在意义上跟主语保持一致。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为了让他们安静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各种方法都尝试过了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但是都不管用。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为了让他们安静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所有方法都尝试过了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但是都不管用。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一家新造纸厂拟建于河边。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一些新造纸厂拟建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400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当主语为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baggage/luggage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furniture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jewellery/jewelry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machinery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等无生命的集体名词时，谓语动词常用单数形式。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resources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制作衣服需要大量的自然资源。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这间电视演播室里的设备很昂贵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1739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本单元围绕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人与社会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主题语境展开，从不同角度讨论了战争带给人们的伤害和影响，介绍了不同历史背景下的英雄们在维护和平中所扮演的重要角色。阅读以下文章可以让同学们认识到战争的残酷与和平的重要性，珍惜来之不易的和平与友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战争与和平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文化意识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9E76B3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836712"/>
            <a:ext cx="4778375" cy="499110"/>
          </a:xfrm>
          <a:prstGeom prst="rect">
            <a:avLst/>
          </a:prstGeom>
        </p:spPr>
      </p:pic>
      <p:pic>
        <p:nvPicPr>
          <p:cNvPr id="4" name="ST07.eps" descr="id:21474873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484784"/>
            <a:ext cx="7529195" cy="3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8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4898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representati</a:t>
            </a:r>
            <a:r>
              <a:rPr lang="en-US" altLang="zh-CN" b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代理人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典型的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有代表性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276872"/>
            <a:ext cx="11593288" cy="28803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representati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Tsinghua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Nankai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Yunnan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commemorate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ersary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founding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来自北京大学、清华大学、南开大学和云南师范大学的代表齐聚一堂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共同纪念建校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April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Cooley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soldier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Lawson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soldiers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September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California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transport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briefly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discharged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退伍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wrote a brief note which he ga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to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showing the date and location they were to meet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631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6991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ne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made it back 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died while sa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two soldiers during enemy fire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did not learn of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ey’s death until the mid-1980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wrote a letter to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after he returned home and asked if they could postpone their meeting to a later date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letter was unanswered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felt then that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must not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made it back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knew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would surely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answered his letter if he had been able 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was searching the Internet for information about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found a poem dedicated to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by 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sent me an email and told me about his friendship with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and we swapped phone numbers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16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called me and we talked about his friendship with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on the phone with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learnt about the note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had written to 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still had the note and sent me a copy of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amazing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say the least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was able to track me down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 more amazing is the fact that he still had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ey’s note after all these 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 told me it was a joy to finally hear about Har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 through me after 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forty 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131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2700508"/>
          </a:xfrm>
          <a:prstGeom prst="rect">
            <a:avLst/>
          </a:prstGeom>
        </p:spPr>
      </p:pic>
      <p:pic>
        <p:nvPicPr>
          <p:cNvPr id="3" name="句型解读.eps" descr="id:21474873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49291" cy="343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93004"/>
                <a:ext cx="11485848" cy="239078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𝐇𝐚𝐫𝐯𝐞𝐲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𝐰𝐫𝐨𝐭𝐞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𝐛𝐫𝐢𝐞𝐟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𝐧𝐨𝐭𝐞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𝐰𝐡𝐢𝐜𝐡𝐡𝐞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𝐠𝐚𝐯𝐞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𝐃𝐚𝐯𝐢𝐝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𝐬𝐡𝐨𝐰𝐢𝐧𝐠𝐭𝐡𝐞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𝐝𝐚𝐭𝐞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𝐥𝐨𝐜𝐚𝐭𝐢𝐨𝐧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动词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作后置定语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𝐰𝐞𝐫𝐞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𝐦𝐞𝐞𝐭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93004"/>
                <a:ext cx="11485848" cy="2390783"/>
              </a:xfrm>
              <a:blipFill>
                <a:blip r:embed="rId4"/>
                <a:stretch>
                  <a:fillRect l="-478" b="-2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哈维写了一张便条给大卫，上面写着他们见面的日期和地点。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译文.eps" descr="id:21474873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4509120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252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819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致力于，献身于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by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走过，（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）过去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track sb 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73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24142"/>
            <a:ext cx="1771015" cy="43878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56390"/>
            <a:ext cx="11485848" cy="114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闲逛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run into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撞上，碰上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推迟，延缓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swap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3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224342"/>
            <a:ext cx="1728653" cy="40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62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代表；象征；表示；描绘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代表；描绘，表现；陈述，抗议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 sb/sth as/to be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宣称某人为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把某事叙述为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 sth to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向某人说明（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34566" y="37170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troops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peacekeepers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一些国家声称自己的军队是他国的维和人员。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concern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authorities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他们向当局表达了对这些儿童安全的关切。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056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金额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款项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总数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总和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总结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概括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51440"/>
            <a:ext cx="11593288" cy="223224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554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troops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日军出重金要杨的人头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大量兵力包围了他的部下。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8109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a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 sum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总结；概括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sum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sum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总而言之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你总结一下文章的主旨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大意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up/In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minimum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综上所述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我们应该尽量发挥互联网的优势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同时把劣势降到最低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81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974725" cy="33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15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6092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切题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799074"/>
            <a:ext cx="11593288" cy="216024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031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就活动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中的一个主题准备一个简短的演示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或想出另一个相关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528732"/>
            <a:ext cx="9217024" cy="547606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97700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outstanding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一场优秀的电影节将在我们学校举行。这里有一些相关的细节。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42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estigated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据调查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许多人的疾病与空气污染有关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287344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708920"/>
            <a:ext cx="11521280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4717"/>
            <a:ext cx="11485848" cy="169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无关紧要的，不相关的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antly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贴切地；得要领地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ance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意义，相关性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780928"/>
            <a:ext cx="1777672" cy="349024"/>
          </a:xfrm>
          <a:prstGeom prst="rect">
            <a:avLst/>
          </a:prstGeom>
        </p:spPr>
      </p:pic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96305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irrele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确保话题切题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而不是提供不相关的信息。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379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9043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保住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压制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限制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XB3.eps" descr="id:2147488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30398"/>
            <a:ext cx="1786255" cy="3441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64836"/>
            <a:ext cx="11593288" cy="216024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在有风的日子里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我们不得不按住桌子上的纸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否则它会被风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19449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74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阻挡；抵制；克制；控制；退缩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食物等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）维持；伸出；坚持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举起；支撑；耽搁；抢劫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打电话时用语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）请等一下，不要挂断；坚持住，挺住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on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抓住；坚持，不放弃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34076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75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1918</Words>
  <Application>Microsoft Office PowerPoint</Application>
  <PresentationFormat>自定义</PresentationFormat>
  <Paragraphs>90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581</cp:revision>
  <dcterms:created xsi:type="dcterms:W3CDTF">2020-11-06T05:24:00Z</dcterms:created>
  <dcterms:modified xsi:type="dcterms:W3CDTF">2025-11-01T08:22:00Z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